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53"/>
  </p:notesMasterIdLst>
  <p:handoutMasterIdLst>
    <p:handoutMasterId r:id="rId54"/>
  </p:handoutMasterIdLst>
  <p:sldIdLst>
    <p:sldId id="277" r:id="rId2"/>
    <p:sldId id="260" r:id="rId3"/>
    <p:sldId id="278" r:id="rId4"/>
    <p:sldId id="360" r:id="rId5"/>
    <p:sldId id="279" r:id="rId6"/>
    <p:sldId id="361" r:id="rId7"/>
    <p:sldId id="362" r:id="rId8"/>
    <p:sldId id="280" r:id="rId9"/>
    <p:sldId id="363" r:id="rId10"/>
    <p:sldId id="364" r:id="rId11"/>
    <p:sldId id="281" r:id="rId12"/>
    <p:sldId id="366" r:id="rId13"/>
    <p:sldId id="367" r:id="rId14"/>
    <p:sldId id="365" r:id="rId15"/>
    <p:sldId id="394" r:id="rId16"/>
    <p:sldId id="368" r:id="rId17"/>
    <p:sldId id="395" r:id="rId18"/>
    <p:sldId id="369" r:id="rId19"/>
    <p:sldId id="370" r:id="rId20"/>
    <p:sldId id="283" r:id="rId21"/>
    <p:sldId id="371" r:id="rId22"/>
    <p:sldId id="372" r:id="rId23"/>
    <p:sldId id="284" r:id="rId24"/>
    <p:sldId id="347" r:id="rId25"/>
    <p:sldId id="396" r:id="rId26"/>
    <p:sldId id="373" r:id="rId27"/>
    <p:sldId id="374" r:id="rId28"/>
    <p:sldId id="397" r:id="rId29"/>
    <p:sldId id="375" r:id="rId30"/>
    <p:sldId id="376" r:id="rId31"/>
    <p:sldId id="377" r:id="rId32"/>
    <p:sldId id="378" r:id="rId33"/>
    <p:sldId id="379" r:id="rId34"/>
    <p:sldId id="380" r:id="rId35"/>
    <p:sldId id="398" r:id="rId36"/>
    <p:sldId id="381" r:id="rId37"/>
    <p:sldId id="382" r:id="rId38"/>
    <p:sldId id="383" r:id="rId39"/>
    <p:sldId id="399" r:id="rId40"/>
    <p:sldId id="384" r:id="rId41"/>
    <p:sldId id="400" r:id="rId42"/>
    <p:sldId id="385" r:id="rId43"/>
    <p:sldId id="386" r:id="rId44"/>
    <p:sldId id="387" r:id="rId45"/>
    <p:sldId id="388" r:id="rId46"/>
    <p:sldId id="359" r:id="rId47"/>
    <p:sldId id="391" r:id="rId48"/>
    <p:sldId id="392" r:id="rId49"/>
    <p:sldId id="393" r:id="rId50"/>
    <p:sldId id="390" r:id="rId51"/>
    <p:sldId id="389" r:id="rId52"/>
  </p:sldIdLst>
  <p:sldSz cx="9144000" cy="6858000" type="screen4x3"/>
  <p:notesSz cx="6797675" cy="9926638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66" autoAdjust="0"/>
    <p:restoredTop sz="94671" autoAdjust="0"/>
  </p:normalViewPr>
  <p:slideViewPr>
    <p:cSldViewPr showGuides="1">
      <p:cViewPr>
        <p:scale>
          <a:sx n="60" d="100"/>
          <a:sy n="60" d="100"/>
        </p:scale>
        <p:origin x="-156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8245F51-A344-42B6-BAD3-70E3725EA3D6}" type="datetimeFigureOut">
              <a:rPr lang="ar-EG" smtClean="0"/>
              <a:t>28/02/1442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5201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7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F2A695-77AF-45CA-ACEE-29C0641ED55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721011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50C72DA-9A7E-4F7F-96E2-11F6F21B5D38}" type="datetimeFigureOut">
              <a:rPr lang="ar-EG" smtClean="0"/>
              <a:t>28/02/1442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1275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B9DDF7B-7256-48FF-B612-76495E25C6F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892823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ABB1F-1ED2-4B9D-A3F8-9BEEE30300EB}" type="slidenum">
              <a:rPr lang="ar-EG" smtClean="0"/>
              <a:t>‹#›</a:t>
            </a:fld>
            <a:endParaRPr lang="ar-EG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ABB1F-1ED2-4B9D-A3F8-9BEEE30300E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ABB1F-1ED2-4B9D-A3F8-9BEEE30300E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ABB1F-1ED2-4B9D-A3F8-9BEEE30300E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ABB1F-1ED2-4B9D-A3F8-9BEEE30300EB}" type="slidenum">
              <a:rPr lang="ar-EG" smtClean="0"/>
              <a:t>‹#›</a:t>
            </a:fld>
            <a:endParaRPr lang="ar-EG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ABB1F-1ED2-4B9D-A3F8-9BEEE30300E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ABB1F-1ED2-4B9D-A3F8-9BEEE30300E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ABB1F-1ED2-4B9D-A3F8-9BEEE30300E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ABB1F-1ED2-4B9D-A3F8-9BEEE30300EB}" type="slidenum">
              <a:rPr lang="ar-EG" smtClean="0"/>
              <a:t>‹#›</a:t>
            </a:fld>
            <a:endParaRPr lang="ar-EG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ABB1F-1ED2-4B9D-A3F8-9BEEE30300E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ABB1F-1ED2-4B9D-A3F8-9BEEE30300EB}" type="slidenum">
              <a:rPr lang="ar-EG" smtClean="0"/>
              <a:t>‹#›</a:t>
            </a:fld>
            <a:endParaRPr lang="ar-EG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ar-E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E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8ABB1F-1ED2-4B9D-A3F8-9BEEE30300EB}" type="slidenum">
              <a:rPr lang="ar-EG" smtClean="0"/>
              <a:t>‹#›</a:t>
            </a:fld>
            <a:endParaRPr lang="ar-EG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4338" y="836712"/>
            <a:ext cx="7299822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المحاضـــــــــــــــــــــــــــرة </a:t>
            </a:r>
            <a:r>
              <a:rPr lang="ar-EG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الأولى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3361" y="1844824"/>
            <a:ext cx="720079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algn="ctr">
              <a:lnSpc>
                <a:spcPct val="150000"/>
              </a:lnSpc>
              <a:spcBef>
                <a:spcPct val="0"/>
              </a:spcBef>
              <a:tabLst>
                <a:tab pos="5832475" algn="l"/>
              </a:tabLst>
            </a:pPr>
            <a:r>
              <a:rPr lang="ar-EG" sz="4800" b="1" kern="1400" spc="25" dirty="0">
                <a:solidFill>
                  <a:srgbClr val="000000"/>
                </a:solidFill>
                <a:ea typeface="Times New Roman"/>
                <a:cs typeface="Sakkal Majalla"/>
              </a:rPr>
              <a:t>الحركة التوافقية </a:t>
            </a:r>
            <a:r>
              <a:rPr lang="ar-EG" sz="4800" b="1" kern="1400" spc="25" dirty="0" smtClean="0">
                <a:solidFill>
                  <a:srgbClr val="000000"/>
                </a:solidFill>
                <a:ea typeface="Times New Roman"/>
                <a:cs typeface="Sakkal Majalla"/>
              </a:rPr>
              <a:t>البسيطة</a:t>
            </a:r>
          </a:p>
          <a:p>
            <a:pPr marL="182880" algn="ctr">
              <a:lnSpc>
                <a:spcPct val="150000"/>
              </a:lnSpc>
              <a:spcBef>
                <a:spcPct val="0"/>
              </a:spcBef>
              <a:tabLst>
                <a:tab pos="5832475" algn="l"/>
              </a:tabLst>
            </a:pPr>
            <a:r>
              <a:rPr lang="ar-EG" sz="4400" b="1" dirty="0" smtClean="0">
                <a:latin typeface="+mj-lt"/>
                <a:ea typeface="+mj-ea"/>
                <a:cs typeface="Simple Bold Jut Out" pitchFamily="2" charset="-78"/>
              </a:rPr>
              <a:t>الفرقة الرابعة – </a:t>
            </a:r>
            <a:r>
              <a:rPr lang="ar-EG" sz="4400" b="1" dirty="0">
                <a:latin typeface="+mj-lt"/>
                <a:ea typeface="+mj-ea"/>
                <a:cs typeface="Simple Bold Jut Out" pitchFamily="2" charset="-78"/>
              </a:rPr>
              <a:t>هندسة زراعية </a:t>
            </a:r>
          </a:p>
          <a:p>
            <a:pPr marL="182880" algn="ctr">
              <a:lnSpc>
                <a:spcPct val="150000"/>
              </a:lnSpc>
              <a:spcBef>
                <a:spcPct val="0"/>
              </a:spcBef>
            </a:pPr>
            <a:r>
              <a:rPr lang="ar-EG" sz="4400" b="1" dirty="0">
                <a:latin typeface="+mj-lt"/>
                <a:ea typeface="+mj-ea"/>
                <a:cs typeface="Simple Bold Jut Out" pitchFamily="2" charset="-78"/>
              </a:rPr>
              <a:t>العام الجامعي 2020</a:t>
            </a:r>
            <a:r>
              <a:rPr lang="en-US" sz="4400" b="1" dirty="0">
                <a:latin typeface="+mj-lt"/>
                <a:ea typeface="+mj-ea"/>
                <a:cs typeface="Simple Bold Jut Out" pitchFamily="2" charset="-78"/>
              </a:rPr>
              <a:t>/</a:t>
            </a:r>
            <a:r>
              <a:rPr lang="ar-EG" sz="4400" b="1" dirty="0">
                <a:latin typeface="+mj-lt"/>
                <a:ea typeface="+mj-ea"/>
                <a:cs typeface="Simple Bold Jut Out" pitchFamily="2" charset="-78"/>
              </a:rPr>
              <a:t> 2021م.</a:t>
            </a:r>
            <a:endParaRPr lang="en-US" sz="4400" b="1" dirty="0">
              <a:latin typeface="+mj-lt"/>
              <a:ea typeface="+mj-ea"/>
              <a:cs typeface="Simple Bold Jut Ou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184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124328" cy="864096"/>
          </a:xfrm>
        </p:spPr>
        <p:txBody>
          <a:bodyPr>
            <a:normAutofit fontScale="90000"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المصطلحات الهندسية للحركة التوافقية البسيطة</a:t>
            </a:r>
            <a:endParaRPr lang="ar-EG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96"/>
          <a:stretch/>
        </p:blipFill>
        <p:spPr bwMode="auto">
          <a:xfrm>
            <a:off x="1259632" y="1412776"/>
            <a:ext cx="7488831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02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124328" cy="864096"/>
          </a:xfrm>
        </p:spPr>
        <p:txBody>
          <a:bodyPr>
            <a:normAutofit fontScale="90000"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	البندول البسيط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Simple Pendulum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84785"/>
            <a:ext cx="468052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58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124328" cy="864096"/>
          </a:xfrm>
        </p:spPr>
        <p:txBody>
          <a:bodyPr>
            <a:normAutofit fontScale="90000"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	البندول البسيط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Simple Pendulum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6"/>
          <a:stretch/>
        </p:blipFill>
        <p:spPr bwMode="auto">
          <a:xfrm>
            <a:off x="1259632" y="1340768"/>
            <a:ext cx="7488832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163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124328" cy="864096"/>
          </a:xfrm>
        </p:spPr>
        <p:txBody>
          <a:bodyPr>
            <a:normAutofit fontScale="90000"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	البندول البسيط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Simple Pendulum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17"/>
          <a:stretch/>
        </p:blipFill>
        <p:spPr bwMode="auto">
          <a:xfrm>
            <a:off x="1619672" y="1628800"/>
            <a:ext cx="6984776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780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124328" cy="864096"/>
          </a:xfrm>
        </p:spPr>
        <p:txBody>
          <a:bodyPr>
            <a:normAutofit fontScale="90000"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	البندول البسيط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Simple Pendulum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9" r="4982" b="53275"/>
          <a:stretch/>
        </p:blipFill>
        <p:spPr bwMode="auto">
          <a:xfrm>
            <a:off x="1403648" y="1268760"/>
            <a:ext cx="698477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167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124328" cy="864096"/>
          </a:xfrm>
        </p:spPr>
        <p:txBody>
          <a:bodyPr>
            <a:normAutofit fontScale="90000"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	البندول البسيط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Simple Pendulum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9" t="46108" r="4982"/>
          <a:stretch/>
        </p:blipFill>
        <p:spPr bwMode="auto">
          <a:xfrm>
            <a:off x="1403648" y="1772816"/>
            <a:ext cx="6984776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29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124328" cy="864096"/>
          </a:xfrm>
        </p:spPr>
        <p:txBody>
          <a:bodyPr>
            <a:normAutofit fontScale="90000"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	البندول البسيط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Simple Pendulum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29" b="32768"/>
          <a:stretch/>
        </p:blipFill>
        <p:spPr bwMode="auto">
          <a:xfrm>
            <a:off x="1331641" y="1340768"/>
            <a:ext cx="7056784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32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124328" cy="864096"/>
          </a:xfrm>
        </p:spPr>
        <p:txBody>
          <a:bodyPr>
            <a:normAutofit fontScale="90000"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	البندول البسيط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Simple Pendulum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69" r="13857"/>
          <a:stretch/>
        </p:blipFill>
        <p:spPr bwMode="auto">
          <a:xfrm>
            <a:off x="1306048" y="1628800"/>
            <a:ext cx="7416823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962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328" y="260648"/>
            <a:ext cx="7124328" cy="864096"/>
          </a:xfrm>
        </p:spPr>
        <p:txBody>
          <a:bodyPr>
            <a:normAutofit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	</a:t>
            </a:r>
            <a:r>
              <a:rPr lang="ar-EG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قوانين البندول البسيط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43"/>
          <a:stretch/>
        </p:blipFill>
        <p:spPr bwMode="auto">
          <a:xfrm>
            <a:off x="1403648" y="1268760"/>
            <a:ext cx="7416824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05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328" y="260648"/>
            <a:ext cx="7124328" cy="864096"/>
          </a:xfrm>
        </p:spPr>
        <p:txBody>
          <a:bodyPr>
            <a:normAutofit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	</a:t>
            </a:r>
            <a:r>
              <a:rPr lang="ar-EG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قوانين البندول البسيط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43"/>
          <a:stretch/>
        </p:blipFill>
        <p:spPr bwMode="auto">
          <a:xfrm>
            <a:off x="1259632" y="1268760"/>
            <a:ext cx="756084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495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124328" cy="1008112"/>
          </a:xfrm>
        </p:spPr>
        <p:txBody>
          <a:bodyPr>
            <a:normAutofit/>
          </a:bodyPr>
          <a:lstStyle/>
          <a:p>
            <a:pPr marL="182880" algn="ctr">
              <a:lnSpc>
                <a:spcPct val="130000"/>
              </a:lnSpc>
            </a:pPr>
            <a:r>
              <a:rPr lang="ar-EG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مفهوم الحركة التوافقية البسيطة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07117"/>
            <a:ext cx="4752528" cy="41741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39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الياي الحلزونية ذات الملفات المغلقة</a:t>
            </a:r>
            <a:endParaRPr lang="ar-EG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5" y="1268760"/>
            <a:ext cx="2952327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224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الياي الحلزونية ذات الملفات المغلقة</a:t>
            </a:r>
            <a:endParaRPr lang="ar-EG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038"/>
          <a:stretch/>
        </p:blipFill>
        <p:spPr bwMode="auto">
          <a:xfrm>
            <a:off x="1331640" y="1340768"/>
            <a:ext cx="741682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19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الياي الحلزونية ذات الملفات المغلقة</a:t>
            </a:r>
            <a:endParaRPr lang="ar-EG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4" r="15305"/>
          <a:stretch/>
        </p:blipFill>
        <p:spPr bwMode="auto">
          <a:xfrm>
            <a:off x="1691680" y="1556792"/>
            <a:ext cx="676875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5286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البندول </a:t>
            </a:r>
            <a:r>
              <a:rPr lang="ar-EG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المركب</a:t>
            </a:r>
            <a:endParaRPr lang="ar-EG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84784"/>
            <a:ext cx="36004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10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88640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البندول المركب</a:t>
            </a:r>
            <a:endParaRPr lang="ar-EG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" t="7208" r="14883" b="49792"/>
          <a:stretch/>
        </p:blipFill>
        <p:spPr bwMode="auto">
          <a:xfrm>
            <a:off x="1778571" y="1196752"/>
            <a:ext cx="6696745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88640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البندول المركب</a:t>
            </a:r>
            <a:endParaRPr lang="ar-EG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" t="50208" r="14883" b="6792"/>
          <a:stretch/>
        </p:blipFill>
        <p:spPr bwMode="auto">
          <a:xfrm>
            <a:off x="1547665" y="1196752"/>
            <a:ext cx="7128792" cy="496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697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88640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البندول المركب</a:t>
            </a:r>
            <a:endParaRPr lang="ar-EG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9586" y="1124744"/>
            <a:ext cx="741088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0">
              <a:lnSpc>
                <a:spcPct val="130000"/>
              </a:lnSpc>
            </a:pPr>
            <a:r>
              <a:rPr lang="ar-EG" sz="3200" b="1" dirty="0">
                <a:latin typeface="Cambria Math"/>
                <a:ea typeface="Calibri"/>
                <a:cs typeface="Sakkal Majalla"/>
              </a:rPr>
              <a:t>ملاحظات: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30000"/>
              </a:lnSpc>
              <a:buSzPts val="1400"/>
              <a:buFont typeface="Wingdings"/>
              <a:buChar char=""/>
            </a:pPr>
            <a:r>
              <a:rPr lang="ar-EG" sz="3200" spc="-50" dirty="0">
                <a:latin typeface="Cambria Math"/>
                <a:ea typeface="Calibri"/>
                <a:cs typeface="Sakkal Majalla"/>
              </a:rPr>
              <a:t>عند مقارنة معادلتي التردد لكلا من البندول البسيط والبندول المركب نستنتج أن الطول للبندول البسيط الذي يعطي نفس التردد في حالة البندول المركب والذي يطلق عليه الطول المكافئ </a:t>
            </a:r>
            <a:r>
              <a:rPr lang="en-US" sz="2800" i="1" spc="-50" dirty="0">
                <a:latin typeface="Cambria Math"/>
                <a:ea typeface="Calibri"/>
                <a:cs typeface="Sakkal Majalla"/>
              </a:rPr>
              <a:t>Equivalent length (L)</a:t>
            </a:r>
            <a:r>
              <a:rPr lang="ar-EG" sz="3200" spc="-50" dirty="0">
                <a:latin typeface="Cambria Math"/>
                <a:ea typeface="Calibri"/>
                <a:cs typeface="Sakkal Majalla"/>
              </a:rPr>
              <a:t> نحصل عليه كما يلي: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60" r="36239"/>
          <a:stretch/>
        </p:blipFill>
        <p:spPr bwMode="auto">
          <a:xfrm>
            <a:off x="2737041" y="4551244"/>
            <a:ext cx="4755976" cy="175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60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88640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البندول المركب</a:t>
            </a:r>
            <a:endParaRPr lang="ar-EG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69" b="34250"/>
          <a:stretch/>
        </p:blipFill>
        <p:spPr bwMode="auto">
          <a:xfrm>
            <a:off x="1403648" y="1052736"/>
            <a:ext cx="727280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50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88640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البندول المركب</a:t>
            </a:r>
            <a:endParaRPr lang="ar-EG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4" t="63351" r="30421"/>
          <a:stretch/>
        </p:blipFill>
        <p:spPr bwMode="auto">
          <a:xfrm>
            <a:off x="1547664" y="1484784"/>
            <a:ext cx="662473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505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88640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البندول المركب</a:t>
            </a:r>
            <a:endParaRPr lang="ar-EG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2" r="11569"/>
          <a:stretch/>
        </p:blipFill>
        <p:spPr bwMode="auto">
          <a:xfrm>
            <a:off x="1331640" y="1124745"/>
            <a:ext cx="763284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948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548680"/>
            <a:ext cx="7124328" cy="864096"/>
          </a:xfrm>
        </p:spPr>
        <p:txBody>
          <a:bodyPr>
            <a:normAutofit/>
          </a:bodyPr>
          <a:lstStyle/>
          <a:p>
            <a:pPr marL="182880" algn="ctr"/>
            <a:r>
              <a:rPr lang="ar-EG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السرعة والعجلة لجسم يتحرك بحركة توافقية بسيطة</a:t>
            </a:r>
            <a:endParaRPr lang="ar-EG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7491838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005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مركز </a:t>
            </a:r>
            <a:r>
              <a:rPr lang="ar-EG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الإهتزازة</a:t>
            </a:r>
            <a:endParaRPr lang="ar-EG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5" y="1196752"/>
            <a:ext cx="432048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00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مركز </a:t>
            </a:r>
            <a:r>
              <a:rPr lang="ar-EG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الإهتزازة</a:t>
            </a:r>
            <a:endParaRPr lang="ar-EG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1"/>
          <a:stretch/>
        </p:blipFill>
        <p:spPr bwMode="auto">
          <a:xfrm>
            <a:off x="1403649" y="1124744"/>
            <a:ext cx="7416824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31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مركز </a:t>
            </a:r>
            <a:r>
              <a:rPr lang="ar-EG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الإهتزازة</a:t>
            </a:r>
            <a:endParaRPr lang="ar-EG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45"/>
          <a:stretch/>
        </p:blipFill>
        <p:spPr bwMode="auto">
          <a:xfrm>
            <a:off x="1187624" y="1124744"/>
            <a:ext cx="7560840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518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مركز </a:t>
            </a:r>
            <a:r>
              <a:rPr lang="ar-EG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الإهتزازة</a:t>
            </a:r>
            <a:endParaRPr lang="ar-EG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14"/>
          <a:stretch/>
        </p:blipFill>
        <p:spPr bwMode="auto">
          <a:xfrm>
            <a:off x="1331640" y="1268760"/>
            <a:ext cx="748883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357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مركز </a:t>
            </a:r>
            <a:r>
              <a:rPr lang="ar-EG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الإهتزازة</a:t>
            </a:r>
            <a:endParaRPr lang="ar-EG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5" r="6904" b="55434"/>
          <a:stretch/>
        </p:blipFill>
        <p:spPr bwMode="auto">
          <a:xfrm>
            <a:off x="1547664" y="1268760"/>
            <a:ext cx="7344815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5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مركز </a:t>
            </a:r>
            <a:r>
              <a:rPr lang="ar-EG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الإهتزازة</a:t>
            </a:r>
            <a:endParaRPr lang="ar-EG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874" r="6904"/>
          <a:stretch/>
        </p:blipFill>
        <p:spPr bwMode="auto">
          <a:xfrm>
            <a:off x="1259632" y="1268760"/>
            <a:ext cx="7416824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098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جهاز قياس عزم القصور الذاتي ثنائي التعليق 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439" y="1249364"/>
            <a:ext cx="4752529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25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جهاز قياس عزم القصور الذاتي ثنائي التعليق 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41"/>
          <a:stretch/>
        </p:blipFill>
        <p:spPr bwMode="auto">
          <a:xfrm>
            <a:off x="1331640" y="1340768"/>
            <a:ext cx="7344816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018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جهاز قياس عزم القصور الذاتي ثنائي التعليق 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47" b="34316"/>
          <a:stretch/>
        </p:blipFill>
        <p:spPr bwMode="auto">
          <a:xfrm>
            <a:off x="1187625" y="1268760"/>
            <a:ext cx="7416824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478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جهاز قياس عزم القصور الذاتي ثنائي التعليق 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65" r="4434"/>
          <a:stretch/>
        </p:blipFill>
        <p:spPr bwMode="auto">
          <a:xfrm>
            <a:off x="1385317" y="1268760"/>
            <a:ext cx="734481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825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1700" y="476672"/>
            <a:ext cx="7124328" cy="792088"/>
          </a:xfrm>
        </p:spPr>
        <p:txBody>
          <a:bodyPr>
            <a:noAutofit/>
          </a:bodyPr>
          <a:lstStyle/>
          <a:p>
            <a:pPr marL="182880" algn="ctr"/>
            <a:r>
              <a:rPr lang="ar-EG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المعادلة التفاضلية للحركة التوافقية البسيطة</a:t>
            </a:r>
            <a:endParaRPr lang="ar-EG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" r="5939"/>
          <a:stretch/>
        </p:blipFill>
        <p:spPr bwMode="auto">
          <a:xfrm>
            <a:off x="1331640" y="1556792"/>
            <a:ext cx="748883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949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جهاز قياس عزم القصور الذاتي ثنائي التعليق 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9" r="8976" b="61143"/>
          <a:stretch/>
        </p:blipFill>
        <p:spPr bwMode="auto">
          <a:xfrm>
            <a:off x="1403648" y="1164700"/>
            <a:ext cx="7200800" cy="4784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952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جهاز قياس عزم القصور الذاتي ثنائي التعليق 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8" t="38563" r="15593"/>
          <a:stretch/>
        </p:blipFill>
        <p:spPr bwMode="auto">
          <a:xfrm>
            <a:off x="1403648" y="1268760"/>
            <a:ext cx="7125497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18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جهاز قياس عزم القصور الذاتي ثلاثي التعليق 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3816424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081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جهاز قياس عزم القصور الذاتي ثلاثي التعليق 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32"/>
          <a:stretch/>
        </p:blipFill>
        <p:spPr bwMode="auto">
          <a:xfrm>
            <a:off x="1259632" y="1340768"/>
            <a:ext cx="7560839" cy="55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4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جهاز قياس عزم القصور الذاتي ثلاثي التعليق 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80"/>
          <a:stretch/>
        </p:blipFill>
        <p:spPr bwMode="auto">
          <a:xfrm>
            <a:off x="1403648" y="1268760"/>
            <a:ext cx="7344816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2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124328" cy="864096"/>
          </a:xfrm>
        </p:spPr>
        <p:txBody>
          <a:bodyPr>
            <a:noAutofit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جهاز قياس عزم القصور الذاتي ثلاثي التعليق 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7" r="10745"/>
          <a:stretch/>
        </p:blipFill>
        <p:spPr bwMode="auto">
          <a:xfrm>
            <a:off x="1547664" y="1340768"/>
            <a:ext cx="7056784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01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ar-EG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تمرين محلول (1)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6"/>
          <a:stretch/>
        </p:blipFill>
        <p:spPr bwMode="auto">
          <a:xfrm>
            <a:off x="1115616" y="1196752"/>
            <a:ext cx="7445374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28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ar-EG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الحــــــــــــــــــــــــــــــل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0471" b="38363"/>
          <a:stretch/>
        </p:blipFill>
        <p:spPr bwMode="auto">
          <a:xfrm>
            <a:off x="1403648" y="1085850"/>
            <a:ext cx="7128791" cy="5367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944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ar-EG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الحــــــــــــــــــــــــــــــل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91"/>
          <a:stretch/>
        </p:blipFill>
        <p:spPr bwMode="auto">
          <a:xfrm>
            <a:off x="1403649" y="1268760"/>
            <a:ext cx="720080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097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ar-EG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الحــــــــــــــــــــــــــــــل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" r="17880"/>
          <a:stretch/>
        </p:blipFill>
        <p:spPr bwMode="auto">
          <a:xfrm>
            <a:off x="1547664" y="1268760"/>
            <a:ext cx="7119922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662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1700" y="476672"/>
            <a:ext cx="7124328" cy="792088"/>
          </a:xfrm>
        </p:spPr>
        <p:txBody>
          <a:bodyPr>
            <a:noAutofit/>
          </a:bodyPr>
          <a:lstStyle/>
          <a:p>
            <a:pPr marL="182880" algn="ctr"/>
            <a:r>
              <a:rPr lang="ar-EG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المعادلة التفاضلية للحركة التوافقية البسيطة</a:t>
            </a:r>
            <a:endParaRPr lang="ar-EG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8"/>
          <a:stretch/>
        </p:blipFill>
        <p:spPr bwMode="auto">
          <a:xfrm>
            <a:off x="1331641" y="1412776"/>
            <a:ext cx="734481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32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ar-EG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تمرين محلول (2)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72"/>
          <a:stretch/>
        </p:blipFill>
        <p:spPr bwMode="auto">
          <a:xfrm>
            <a:off x="1115616" y="1340768"/>
            <a:ext cx="7704855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59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ar-EG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الحــــــــــــــــــــــــــــــل</a:t>
            </a:r>
            <a:endParaRPr lang="ar-EG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89"/>
          <a:stretch/>
        </p:blipFill>
        <p:spPr bwMode="auto">
          <a:xfrm>
            <a:off x="1331641" y="1196752"/>
            <a:ext cx="7560840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8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1700" y="476672"/>
            <a:ext cx="7124328" cy="792088"/>
          </a:xfrm>
        </p:spPr>
        <p:txBody>
          <a:bodyPr>
            <a:noAutofit/>
          </a:bodyPr>
          <a:lstStyle/>
          <a:p>
            <a:pPr marL="182880" algn="ctr"/>
            <a:r>
              <a:rPr lang="ar-EG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المعادلة التفاضلية للحركة التوافقية البسيطة</a:t>
            </a:r>
            <a:endParaRPr lang="ar-EG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89" t="737" r="12435" b="-737"/>
          <a:stretch/>
        </p:blipFill>
        <p:spPr bwMode="auto">
          <a:xfrm>
            <a:off x="1259632" y="1340769"/>
            <a:ext cx="734481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24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1700" y="476672"/>
            <a:ext cx="7124328" cy="792088"/>
          </a:xfrm>
        </p:spPr>
        <p:txBody>
          <a:bodyPr>
            <a:noAutofit/>
          </a:bodyPr>
          <a:lstStyle/>
          <a:p>
            <a:pPr marL="182880" algn="ctr"/>
            <a:r>
              <a:rPr lang="ar-EG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المعادلة التفاضلية للحركة التوافقية البسيطة</a:t>
            </a:r>
            <a:endParaRPr lang="ar-EG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95"/>
          <a:stretch/>
        </p:blipFill>
        <p:spPr bwMode="auto">
          <a:xfrm>
            <a:off x="1182414" y="1586819"/>
            <a:ext cx="771006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69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124328" cy="864096"/>
          </a:xfrm>
        </p:spPr>
        <p:txBody>
          <a:bodyPr>
            <a:normAutofit fontScale="90000"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المصطلحات الهندسية للحركة التوافقية البسيطة</a:t>
            </a:r>
            <a:endParaRPr lang="ar-EG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03"/>
          <a:stretch/>
        </p:blipFill>
        <p:spPr bwMode="auto">
          <a:xfrm>
            <a:off x="1259632" y="1700808"/>
            <a:ext cx="774035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20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124328" cy="864096"/>
          </a:xfrm>
        </p:spPr>
        <p:txBody>
          <a:bodyPr>
            <a:normAutofit fontScale="90000"/>
          </a:bodyPr>
          <a:lstStyle/>
          <a:p>
            <a:pPr marL="182880" algn="ctr"/>
            <a:r>
              <a:rPr lang="ar-EG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Bold Jut Out" pitchFamily="2" charset="-78"/>
              </a:rPr>
              <a:t>المصطلحات الهندسية للحركة التوافقية البسيطة</a:t>
            </a:r>
            <a:endParaRPr lang="ar-EG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Bold Jut Out" pitchFamily="2" charset="-7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4" r="10196"/>
          <a:stretch/>
        </p:blipFill>
        <p:spPr bwMode="auto">
          <a:xfrm>
            <a:off x="1259632" y="1412776"/>
            <a:ext cx="756084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561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3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14003</TotalTime>
  <Words>227</Words>
  <Application>Microsoft Office PowerPoint</Application>
  <PresentationFormat>On-screen Show (4:3)</PresentationFormat>
  <Paragraphs>56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Solstice</vt:lpstr>
      <vt:lpstr>المحاضـــــــــــــــــــــــــــرة الأولى</vt:lpstr>
      <vt:lpstr>مفهوم الحركة التوافقية البسيطة</vt:lpstr>
      <vt:lpstr>السرعة والعجلة لجسم يتحرك بحركة توافقية بسيطة</vt:lpstr>
      <vt:lpstr>المعادلة التفاضلية للحركة التوافقية البسيطة</vt:lpstr>
      <vt:lpstr>المعادلة التفاضلية للحركة التوافقية البسيطة</vt:lpstr>
      <vt:lpstr>المعادلة التفاضلية للحركة التوافقية البسيطة</vt:lpstr>
      <vt:lpstr>المعادلة التفاضلية للحركة التوافقية البسيطة</vt:lpstr>
      <vt:lpstr>المصطلحات الهندسية للحركة التوافقية البسيطة</vt:lpstr>
      <vt:lpstr>المصطلحات الهندسية للحركة التوافقية البسيطة</vt:lpstr>
      <vt:lpstr>المصطلحات الهندسية للحركة التوافقية البسيطة</vt:lpstr>
      <vt:lpstr> البندول البسيط Simple Pendulum</vt:lpstr>
      <vt:lpstr> البندول البسيط Simple Pendulum</vt:lpstr>
      <vt:lpstr> البندول البسيط Simple Pendulum</vt:lpstr>
      <vt:lpstr> البندول البسيط Simple Pendulum</vt:lpstr>
      <vt:lpstr> البندول البسيط Simple Pendulum</vt:lpstr>
      <vt:lpstr> البندول البسيط Simple Pendulum</vt:lpstr>
      <vt:lpstr> البندول البسيط Simple Pendulum</vt:lpstr>
      <vt:lpstr> قوانين البندول البسيط</vt:lpstr>
      <vt:lpstr> قوانين البندول البسيط</vt:lpstr>
      <vt:lpstr>الياي الحلزونية ذات الملفات المغلقة</vt:lpstr>
      <vt:lpstr>الياي الحلزونية ذات الملفات المغلقة</vt:lpstr>
      <vt:lpstr>الياي الحلزونية ذات الملفات المغلقة</vt:lpstr>
      <vt:lpstr>البندول المركب</vt:lpstr>
      <vt:lpstr>البندول المركب</vt:lpstr>
      <vt:lpstr>البندول المركب</vt:lpstr>
      <vt:lpstr>البندول المركب</vt:lpstr>
      <vt:lpstr>البندول المركب</vt:lpstr>
      <vt:lpstr>البندول المركب</vt:lpstr>
      <vt:lpstr>البندول المركب</vt:lpstr>
      <vt:lpstr>مركز الإهتزازة</vt:lpstr>
      <vt:lpstr>مركز الإهتزازة</vt:lpstr>
      <vt:lpstr>مركز الإهتزازة</vt:lpstr>
      <vt:lpstr>مركز الإهتزازة</vt:lpstr>
      <vt:lpstr>مركز الإهتزازة</vt:lpstr>
      <vt:lpstr>مركز الإهتزازة</vt:lpstr>
      <vt:lpstr>جهاز قياس عزم القصور الذاتي ثنائي التعليق </vt:lpstr>
      <vt:lpstr>جهاز قياس عزم القصور الذاتي ثنائي التعليق </vt:lpstr>
      <vt:lpstr>جهاز قياس عزم القصور الذاتي ثنائي التعليق </vt:lpstr>
      <vt:lpstr>جهاز قياس عزم القصور الذاتي ثنائي التعليق </vt:lpstr>
      <vt:lpstr>جهاز قياس عزم القصور الذاتي ثنائي التعليق </vt:lpstr>
      <vt:lpstr>جهاز قياس عزم القصور الذاتي ثنائي التعليق </vt:lpstr>
      <vt:lpstr>جهاز قياس عزم القصور الذاتي ثلاثي التعليق </vt:lpstr>
      <vt:lpstr>جهاز قياس عزم القصور الذاتي ثلاثي التعليق </vt:lpstr>
      <vt:lpstr>جهاز قياس عزم القصور الذاتي ثلاثي التعليق </vt:lpstr>
      <vt:lpstr>جهاز قياس عزم القصور الذاتي ثلاثي التعليق </vt:lpstr>
      <vt:lpstr>تمرين محلول (1)</vt:lpstr>
      <vt:lpstr>الحــــــــــــــــــــــــــــــل</vt:lpstr>
      <vt:lpstr>الحــــــــــــــــــــــــــــــل</vt:lpstr>
      <vt:lpstr>الحــــــــــــــــــــــــــــــل</vt:lpstr>
      <vt:lpstr>تمرين محلول (2)</vt:lpstr>
      <vt:lpstr>الحــــــــــــــــــــــــــــــل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الاحتكاك FIRECTION</dc:title>
  <dc:creator>tasneem</dc:creator>
  <cp:lastModifiedBy>MAKKA</cp:lastModifiedBy>
  <cp:revision>260</cp:revision>
  <cp:lastPrinted>2019-07-07T03:01:33Z</cp:lastPrinted>
  <dcterms:created xsi:type="dcterms:W3CDTF">2018-11-14T20:09:54Z</dcterms:created>
  <dcterms:modified xsi:type="dcterms:W3CDTF">2020-10-15T21:48:59Z</dcterms:modified>
</cp:coreProperties>
</file>